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roxima Nova"/>
      <p:regular r:id="rId19"/>
      <p:bold r:id="rId20"/>
      <p:italic r:id="rId21"/>
      <p:boldItalic r:id="rId22"/>
    </p:embeddedFont>
    <p:embeddedFont>
      <p:font typeface="Playfair Display"/>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h6j3UMZVBQ7KL0hPnzpOqcM8c6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F66693D-0110-47AC-9B17-41549F36094F}">
  <a:tblStyle styleId="{DF66693D-0110-47AC-9B17-41549F36094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roximaNova-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g608388d7ee_0_4"/>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g608388d7ee_0_4"/>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g608388d7ee_0_4"/>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g608388d7ee_0_4"/>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g608388d7ee_0_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g608388d7ee_0_4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608388d7ee_0_43"/>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g608388d7ee_0_43"/>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g608388d7ee_0_4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g608388d7ee_0_4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g608388d7ee_0_10"/>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g608388d7ee_0_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g608388d7ee_0_1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608388d7ee_0_1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g608388d7ee_0_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g608388d7ee_0_1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g608388d7ee_0_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g608388d7ee_0_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g608388d7ee_0_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g608388d7ee_0_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g608388d7ee_0_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g608388d7ee_0_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g608388d7ee_0_2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g608388d7ee_0_26"/>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g608388d7ee_0_2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g608388d7ee_0_3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g608388d7ee_0_3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g608388d7ee_0_33"/>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g608388d7ee_0_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g608388d7ee_0_33"/>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g608388d7ee_0_33"/>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g608388d7ee_0_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g608388d7ee_0_3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g608388d7ee_0_4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g608388d7ee_0_4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g608388d7ee_0_0"/>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g608388d7ee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g608388d7ee_0_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mystudenthalls.com/" TargetMode="External"/><Relationship Id="rId4" Type="http://schemas.openxmlformats.org/officeDocument/2006/relationships/hyperlink" Target="https://www.accommodationforstudents.com/student-halls" TargetMode="External"/><Relationship Id="rId5" Type="http://schemas.openxmlformats.org/officeDocument/2006/relationships/hyperlink" Target="https://housing.london.ac.uk/find-accommodation/registered-independent-halls-residence" TargetMode="External"/><Relationship Id="rId6" Type="http://schemas.openxmlformats.org/officeDocument/2006/relationships/image" Target="../media/image7.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accommodationforstudents.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ucas.com/connect/videos/uni-life/accommod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hyperlink" Target="https://www.brighton.ac.uk/accommodation-and-locations/university-accommodation/index.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
          <p:cNvSpPr txBox="1"/>
          <p:nvPr>
            <p:ph type="ctrTitle"/>
          </p:nvPr>
        </p:nvSpPr>
        <p:spPr>
          <a:xfrm>
            <a:off x="3096250" y="1627200"/>
            <a:ext cx="2951400" cy="158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lang="en-GB"/>
              <a:t>University Student </a:t>
            </a:r>
            <a:endParaRPr sz="3000"/>
          </a:p>
          <a:p>
            <a:pPr indent="0" lvl="0" marL="0" rtl="0" algn="ctr">
              <a:lnSpc>
                <a:spcPct val="100000"/>
              </a:lnSpc>
              <a:spcBef>
                <a:spcPts val="0"/>
              </a:spcBef>
              <a:spcAft>
                <a:spcPts val="0"/>
              </a:spcAft>
              <a:buSzPts val="4800"/>
              <a:buNone/>
            </a:pPr>
            <a:r>
              <a:rPr lang="en-GB" sz="2800"/>
              <a:t>Accommodation</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0"/>
          <p:cNvSpPr txBox="1"/>
          <p:nvPr>
            <p:ph type="title"/>
          </p:nvPr>
        </p:nvSpPr>
        <p:spPr>
          <a:xfrm>
            <a:off x="311700" y="1490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Private Student Halls of Residence</a:t>
            </a:r>
            <a:endParaRPr/>
          </a:p>
          <a:p>
            <a:pPr indent="0" lvl="0" marL="0" rtl="0" algn="l">
              <a:lnSpc>
                <a:spcPct val="100000"/>
              </a:lnSpc>
              <a:spcBef>
                <a:spcPts val="0"/>
              </a:spcBef>
              <a:spcAft>
                <a:spcPts val="0"/>
              </a:spcAft>
              <a:buSzPts val="2800"/>
              <a:buNone/>
            </a:pPr>
            <a:r>
              <a:t/>
            </a:r>
            <a:endParaRPr/>
          </a:p>
        </p:txBody>
      </p:sp>
      <p:sp>
        <p:nvSpPr>
          <p:cNvPr id="118" name="Google Shape;118;p10"/>
          <p:cNvSpPr txBox="1"/>
          <p:nvPr>
            <p:ph idx="1" type="body"/>
          </p:nvPr>
        </p:nvSpPr>
        <p:spPr>
          <a:xfrm>
            <a:off x="311700" y="721700"/>
            <a:ext cx="8520600" cy="3416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GB" sz="1200"/>
              <a:t>These are open to all students from all universities and are often located in larger cities with high student population. The facilities are often a high standard however they are often a more expensive option than university owned halls of residence.</a:t>
            </a:r>
            <a:endParaRPr sz="1200"/>
          </a:p>
          <a:p>
            <a:pPr indent="0" lvl="0" marL="0" rtl="0" algn="l">
              <a:lnSpc>
                <a:spcPct val="115000"/>
              </a:lnSpc>
              <a:spcBef>
                <a:spcPts val="1600"/>
              </a:spcBef>
              <a:spcAft>
                <a:spcPts val="0"/>
              </a:spcAft>
              <a:buSzPts val="1800"/>
              <a:buNone/>
            </a:pPr>
            <a:r>
              <a:rPr lang="en-GB" sz="1200"/>
              <a:t>Some companies that offer private student halls are:</a:t>
            </a:r>
            <a:endParaRPr sz="1200"/>
          </a:p>
          <a:p>
            <a:pPr indent="-304800" lvl="0" marL="457200" rtl="0" algn="l">
              <a:lnSpc>
                <a:spcPct val="115000"/>
              </a:lnSpc>
              <a:spcBef>
                <a:spcPts val="1600"/>
              </a:spcBef>
              <a:spcAft>
                <a:spcPts val="0"/>
              </a:spcAft>
              <a:buSzPts val="1200"/>
              <a:buChar char="●"/>
            </a:pPr>
            <a:r>
              <a:rPr lang="en-GB" sz="1200" u="sng">
                <a:solidFill>
                  <a:schemeClr val="hlink"/>
                </a:solidFill>
                <a:hlinkClick r:id="rId3"/>
              </a:rPr>
              <a:t>https://www.mystudenthalls.com/</a:t>
            </a:r>
            <a:endParaRPr sz="1200"/>
          </a:p>
          <a:p>
            <a:pPr indent="-304800" lvl="0" marL="457200" rtl="0" algn="l">
              <a:lnSpc>
                <a:spcPct val="115000"/>
              </a:lnSpc>
              <a:spcBef>
                <a:spcPts val="0"/>
              </a:spcBef>
              <a:spcAft>
                <a:spcPts val="0"/>
              </a:spcAft>
              <a:buSzPts val="1200"/>
              <a:buChar char="●"/>
            </a:pPr>
            <a:r>
              <a:rPr lang="en-GB" sz="1200" u="sng">
                <a:solidFill>
                  <a:schemeClr val="hlink"/>
                </a:solidFill>
                <a:hlinkClick r:id="rId4"/>
              </a:rPr>
              <a:t>https://www.accommodationforstudents.com/student-halls</a:t>
            </a:r>
            <a:endParaRPr sz="1200"/>
          </a:p>
          <a:p>
            <a:pPr indent="-304800" lvl="0" marL="457200" rtl="0" algn="l">
              <a:lnSpc>
                <a:spcPct val="115000"/>
              </a:lnSpc>
              <a:spcBef>
                <a:spcPts val="0"/>
              </a:spcBef>
              <a:spcAft>
                <a:spcPts val="0"/>
              </a:spcAft>
              <a:buSzPts val="1200"/>
              <a:buChar char="●"/>
            </a:pPr>
            <a:r>
              <a:rPr lang="en-GB" sz="1200" u="sng">
                <a:solidFill>
                  <a:schemeClr val="hlink"/>
                </a:solidFill>
                <a:hlinkClick r:id="rId5"/>
              </a:rPr>
              <a:t>https://housing.london.ac.uk/find-accommodation/registered-independent-halls-residence</a:t>
            </a:r>
            <a:endParaRPr sz="1200"/>
          </a:p>
          <a:p>
            <a:pPr indent="0" lvl="0" marL="0" rtl="0" algn="l">
              <a:lnSpc>
                <a:spcPct val="115000"/>
              </a:lnSpc>
              <a:spcBef>
                <a:spcPts val="1600"/>
              </a:spcBef>
              <a:spcAft>
                <a:spcPts val="0"/>
              </a:spcAft>
              <a:buSzPts val="1800"/>
              <a:buNone/>
            </a:pPr>
            <a:r>
              <a:t/>
            </a:r>
            <a:endParaRPr sz="1200"/>
          </a:p>
          <a:p>
            <a:pPr indent="-304800" lvl="0" marL="457200" rtl="0" algn="l">
              <a:lnSpc>
                <a:spcPct val="115000"/>
              </a:lnSpc>
              <a:spcBef>
                <a:spcPts val="1600"/>
              </a:spcBef>
              <a:spcAft>
                <a:spcPts val="0"/>
              </a:spcAft>
              <a:buSzPts val="1200"/>
              <a:buChar char="●"/>
            </a:pPr>
            <a:r>
              <a:t/>
            </a:r>
            <a:endParaRPr sz="1200"/>
          </a:p>
        </p:txBody>
      </p:sp>
      <p:pic>
        <p:nvPicPr>
          <p:cNvPr id="119" name="Google Shape;119;p10"/>
          <p:cNvPicPr preferRelativeResize="0"/>
          <p:nvPr/>
        </p:nvPicPr>
        <p:blipFill rotWithShape="1">
          <a:blip r:embed="rId6">
            <a:alphaModFix/>
          </a:blip>
          <a:srcRect b="0" l="0" r="0" t="0"/>
          <a:stretch/>
        </p:blipFill>
        <p:spPr>
          <a:xfrm>
            <a:off x="156275" y="3012100"/>
            <a:ext cx="4313874" cy="1916800"/>
          </a:xfrm>
          <a:prstGeom prst="rect">
            <a:avLst/>
          </a:prstGeom>
          <a:noFill/>
          <a:ln>
            <a:noFill/>
          </a:ln>
        </p:spPr>
      </p:pic>
      <p:pic>
        <p:nvPicPr>
          <p:cNvPr id="120" name="Google Shape;120;p10"/>
          <p:cNvPicPr preferRelativeResize="0"/>
          <p:nvPr/>
        </p:nvPicPr>
        <p:blipFill rotWithShape="1">
          <a:blip r:embed="rId7">
            <a:alphaModFix/>
          </a:blip>
          <a:srcRect b="0" l="0" r="0" t="0"/>
          <a:stretch/>
        </p:blipFill>
        <p:spPr>
          <a:xfrm>
            <a:off x="4640250" y="2994250"/>
            <a:ext cx="2878011" cy="191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Private House</a:t>
            </a:r>
            <a:endParaRPr/>
          </a:p>
        </p:txBody>
      </p:sp>
      <p:sp>
        <p:nvSpPr>
          <p:cNvPr id="126" name="Google Shape;126;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a:t>Many students will take this option in 2nd or 3rd year of university, once you have found some friends to house share with. However some do take this option in first year too, either renting a private room or finding a group to move in with. Bills often aren’t included and so you would have to also think about gas, electricity, internet, water etc.</a:t>
            </a:r>
            <a:endParaRPr/>
          </a:p>
          <a:p>
            <a:pPr indent="0" lvl="0" marL="0" rtl="0" algn="l">
              <a:lnSpc>
                <a:spcPct val="115000"/>
              </a:lnSpc>
              <a:spcBef>
                <a:spcPts val="1600"/>
              </a:spcBef>
              <a:spcAft>
                <a:spcPts val="0"/>
              </a:spcAft>
              <a:buSzPts val="1800"/>
              <a:buNone/>
            </a:pPr>
            <a:r>
              <a:rPr lang="en-GB" u="sng">
                <a:solidFill>
                  <a:schemeClr val="hlink"/>
                </a:solidFill>
                <a:hlinkClick r:id="rId3"/>
              </a:rPr>
              <a:t>https://www.accommodationforstudents.com</a:t>
            </a:r>
            <a:endParaRPr/>
          </a:p>
          <a:p>
            <a:pPr indent="0" lvl="0" marL="0" rtl="0" algn="l">
              <a:lnSpc>
                <a:spcPct val="115000"/>
              </a:lnSpc>
              <a:spcBef>
                <a:spcPts val="1600"/>
              </a:spcBef>
              <a:spcAft>
                <a:spcPts val="1600"/>
              </a:spcAft>
              <a:buSzPts val="1800"/>
              <a:buNone/>
            </a:pPr>
            <a:r>
              <a:rPr lang="en-GB"/>
              <a:t>This website is a great starting point to search for options.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2"/>
          <p:cNvSpPr txBox="1"/>
          <p:nvPr>
            <p:ph type="title"/>
          </p:nvPr>
        </p:nvSpPr>
        <p:spPr>
          <a:xfrm>
            <a:off x="311700" y="445025"/>
            <a:ext cx="8520600" cy="94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Key people who can help you at university with accommodation: </a:t>
            </a:r>
            <a:endParaRPr/>
          </a:p>
        </p:txBody>
      </p:sp>
      <p:sp>
        <p:nvSpPr>
          <p:cNvPr id="132" name="Google Shape;132;p12"/>
          <p:cNvSpPr txBox="1"/>
          <p:nvPr>
            <p:ph idx="1" type="body"/>
          </p:nvPr>
        </p:nvSpPr>
        <p:spPr>
          <a:xfrm>
            <a:off x="311700" y="1524550"/>
            <a:ext cx="8520600" cy="304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Student Services.</a:t>
            </a:r>
            <a:endParaRPr/>
          </a:p>
          <a:p>
            <a:pPr indent="-304800" lvl="0" marL="457200" rtl="0" algn="l">
              <a:lnSpc>
                <a:spcPct val="115000"/>
              </a:lnSpc>
              <a:spcBef>
                <a:spcPts val="0"/>
              </a:spcBef>
              <a:spcAft>
                <a:spcPts val="0"/>
              </a:spcAft>
              <a:buSzPts val="1200"/>
              <a:buChar char="-"/>
            </a:pPr>
            <a:r>
              <a:rPr lang="en-GB" sz="1200"/>
              <a:t>Every university will have a form of student services who are there to help you with any issue you may face from accommodation issues to mental health to careers. They are often broken down into subsections and can offer you expert advice.</a:t>
            </a:r>
            <a:endParaRPr/>
          </a:p>
          <a:p>
            <a:pPr indent="-342900" lvl="0" marL="457200" rtl="0" algn="l">
              <a:lnSpc>
                <a:spcPct val="115000"/>
              </a:lnSpc>
              <a:spcBef>
                <a:spcPts val="0"/>
              </a:spcBef>
              <a:spcAft>
                <a:spcPts val="0"/>
              </a:spcAft>
              <a:buSzPts val="1800"/>
              <a:buChar char="●"/>
            </a:pPr>
            <a:r>
              <a:rPr lang="en-GB"/>
              <a:t>Accommodation Office.</a:t>
            </a:r>
            <a:endParaRPr/>
          </a:p>
          <a:p>
            <a:pPr indent="-304800" lvl="0" marL="457200" rtl="0" algn="l">
              <a:lnSpc>
                <a:spcPct val="115000"/>
              </a:lnSpc>
              <a:spcBef>
                <a:spcPts val="0"/>
              </a:spcBef>
              <a:spcAft>
                <a:spcPts val="0"/>
              </a:spcAft>
              <a:buSzPts val="1200"/>
              <a:buChar char="-"/>
            </a:pPr>
            <a:r>
              <a:rPr lang="en-GB" sz="1200"/>
              <a:t>The accommodation office will be part of the student services and will be able to help with any issues you have with halls of residence (from securing a room to a broken oven) as well as offering advice on private rented accommodation.</a:t>
            </a:r>
            <a:endParaRPr sz="1200"/>
          </a:p>
          <a:p>
            <a:pPr indent="-342900" lvl="0" marL="457200" rtl="0" algn="l">
              <a:lnSpc>
                <a:spcPct val="115000"/>
              </a:lnSpc>
              <a:spcBef>
                <a:spcPts val="0"/>
              </a:spcBef>
              <a:spcAft>
                <a:spcPts val="0"/>
              </a:spcAft>
              <a:buSzPts val="1800"/>
              <a:buChar char="●"/>
            </a:pPr>
            <a:r>
              <a:rPr lang="en-GB"/>
              <a:t>Students’ Union.</a:t>
            </a:r>
            <a:endParaRPr/>
          </a:p>
          <a:p>
            <a:pPr indent="-304800" lvl="0" marL="457200" rtl="0" algn="l">
              <a:lnSpc>
                <a:spcPct val="115000"/>
              </a:lnSpc>
              <a:spcBef>
                <a:spcPts val="0"/>
              </a:spcBef>
              <a:spcAft>
                <a:spcPts val="0"/>
              </a:spcAft>
              <a:buSzPts val="1200"/>
              <a:buChar char="-"/>
            </a:pPr>
            <a:r>
              <a:rPr lang="en-GB" sz="1200"/>
              <a:t>Every university has a union which is a body of students (independent of the university) who act in the interest of the student body. </a:t>
            </a:r>
            <a:r>
              <a:rPr lang="en-GB" sz="1200">
                <a:solidFill>
                  <a:srgbClr val="707070"/>
                </a:solidFill>
                <a:highlight>
                  <a:srgbClr val="FFFFFF"/>
                </a:highlight>
              </a:rPr>
              <a:t>Every SU will have a dedicated officer to represent you on a range of issues such as education, welfare, disability, diversity, the environment and more. </a:t>
            </a:r>
            <a:endParaRPr sz="1200">
              <a:solidFill>
                <a:srgbClr val="707070"/>
              </a:solidFill>
              <a:highlight>
                <a:srgbClr val="FFFFFF"/>
              </a:highlight>
            </a:endParaRPr>
          </a:p>
          <a:p>
            <a:pPr indent="0" lvl="0" marL="0" rtl="0" algn="l">
              <a:lnSpc>
                <a:spcPct val="115000"/>
              </a:lnSpc>
              <a:spcBef>
                <a:spcPts val="1600"/>
              </a:spcBef>
              <a:spcAft>
                <a:spcPts val="0"/>
              </a:spcAft>
              <a:buSzPts val="1800"/>
              <a:buNone/>
            </a:pPr>
            <a:r>
              <a:rPr lang="en-GB" sz="1000">
                <a:solidFill>
                  <a:srgbClr val="707070"/>
                </a:solidFill>
                <a:highlight>
                  <a:srgbClr val="FFFFFF"/>
                </a:highlight>
              </a:rPr>
              <a:t>UCAS has provided a great variety of student insights in video forms:: </a:t>
            </a:r>
            <a:r>
              <a:rPr lang="en-GB" sz="1000" u="sng">
                <a:solidFill>
                  <a:schemeClr val="hlink"/>
                </a:solidFill>
                <a:highlight>
                  <a:srgbClr val="FFFFFF"/>
                </a:highlight>
                <a:hlinkClick r:id="rId3"/>
              </a:rPr>
              <a:t>https://www.ucas.com/connect/videos/uni-life/accommodation</a:t>
            </a:r>
            <a:endParaRPr sz="1000">
              <a:solidFill>
                <a:srgbClr val="707070"/>
              </a:solidFill>
              <a:highlight>
                <a:srgbClr val="FFFFFF"/>
              </a:highlight>
            </a:endParaRPr>
          </a:p>
          <a:p>
            <a:pPr indent="0" lvl="0" marL="0" rtl="0" algn="l">
              <a:lnSpc>
                <a:spcPct val="115000"/>
              </a:lnSpc>
              <a:spcBef>
                <a:spcPts val="1600"/>
              </a:spcBef>
              <a:spcAft>
                <a:spcPts val="1600"/>
              </a:spcAft>
              <a:buSzPts val="1800"/>
              <a:buNone/>
            </a:pPr>
            <a:r>
              <a:t/>
            </a:r>
            <a:endParaRPr sz="1200">
              <a:solidFill>
                <a:srgbClr val="707070"/>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2"/>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is available to you in your first year?</a:t>
            </a:r>
            <a:endParaRPr/>
          </a:p>
        </p:txBody>
      </p:sp>
      <p:sp>
        <p:nvSpPr>
          <p:cNvPr id="65" name="Google Shape;65;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GB"/>
              <a:t>Halls of residence:</a:t>
            </a:r>
            <a:r>
              <a:rPr lang="en-GB"/>
              <a:t> these are the most common option for first year students and your university will be able to offer you a choice of university owned halls. Details of these will be on the website</a:t>
            </a:r>
            <a:endParaRPr/>
          </a:p>
          <a:p>
            <a:pPr indent="-342900" lvl="0" marL="457200" rtl="0" algn="l">
              <a:lnSpc>
                <a:spcPct val="115000"/>
              </a:lnSpc>
              <a:spcBef>
                <a:spcPts val="0"/>
              </a:spcBef>
              <a:spcAft>
                <a:spcPts val="0"/>
              </a:spcAft>
              <a:buSzPts val="1800"/>
              <a:buChar char="●"/>
            </a:pPr>
            <a:r>
              <a:rPr b="1" lang="en-GB"/>
              <a:t>Private student accommodation:</a:t>
            </a:r>
            <a:r>
              <a:rPr lang="en-GB"/>
              <a:t> these won’t be owned/controlled by your university but rather a private company. They tend to have better facilities but will be more money.</a:t>
            </a:r>
            <a:endParaRPr/>
          </a:p>
          <a:p>
            <a:pPr indent="-342900" lvl="0" marL="457200" rtl="0" algn="l">
              <a:lnSpc>
                <a:spcPct val="115000"/>
              </a:lnSpc>
              <a:spcBef>
                <a:spcPts val="0"/>
              </a:spcBef>
              <a:spcAft>
                <a:spcPts val="0"/>
              </a:spcAft>
              <a:buSzPts val="1800"/>
              <a:buChar char="●"/>
            </a:pPr>
            <a:r>
              <a:rPr b="1" lang="en-GB"/>
              <a:t>Private house:</a:t>
            </a:r>
            <a:r>
              <a:rPr lang="en-GB"/>
              <a:t> Some students choose to move straight into a private room in a house (often shared with other students).</a:t>
            </a:r>
            <a:endParaRPr/>
          </a:p>
          <a:p>
            <a:pPr indent="-342900" lvl="0" marL="457200" rtl="0" algn="l">
              <a:lnSpc>
                <a:spcPct val="115000"/>
              </a:lnSpc>
              <a:spcBef>
                <a:spcPts val="0"/>
              </a:spcBef>
              <a:spcAft>
                <a:spcPts val="0"/>
              </a:spcAft>
              <a:buSzPts val="1800"/>
              <a:buChar char="●"/>
            </a:pPr>
            <a:r>
              <a:rPr b="1" lang="en-GB"/>
              <a:t>Living at home. </a:t>
            </a:r>
            <a:r>
              <a:rPr lang="en-GB"/>
              <a:t>This is a choice some students take if they are already living in the city/area with family.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3"/>
          <p:cNvSpPr txBox="1"/>
          <p:nvPr>
            <p:ph type="title"/>
          </p:nvPr>
        </p:nvSpPr>
        <p:spPr>
          <a:xfrm>
            <a:off x="568650" y="77400"/>
            <a:ext cx="8006700" cy="38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Pros and Cons: student accommodation</a:t>
            </a:r>
            <a:endParaRPr/>
          </a:p>
        </p:txBody>
      </p:sp>
      <p:graphicFrame>
        <p:nvGraphicFramePr>
          <p:cNvPr id="71" name="Google Shape;71;p3"/>
          <p:cNvGraphicFramePr/>
          <p:nvPr/>
        </p:nvGraphicFramePr>
        <p:xfrm>
          <a:off x="952500" y="688425"/>
          <a:ext cx="3000000" cy="3000000"/>
        </p:xfrm>
        <a:graphic>
          <a:graphicData uri="http://schemas.openxmlformats.org/drawingml/2006/table">
            <a:tbl>
              <a:tblPr>
                <a:noFill/>
                <a:tableStyleId>{DF66693D-0110-47AC-9B17-41549F36094F}</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Halls of Residence</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Pros: </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Chance to meet new people/socialise</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Large choice to meet your needs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Location</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Bills included (normally)</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Cons: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Can have poor facilities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Can have many distractions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Less independence</a:t>
                      </a:r>
                      <a:endParaRPr sz="1100" u="none" cap="none" strike="noStrike"/>
                    </a:p>
                  </a:txBody>
                  <a:tcPr marT="91425" marB="91425" marR="91425" marL="91425">
                    <a:solidFill>
                      <a:srgbClr val="CFE2F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Private Student Halls</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Pros: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Good, up to date facilities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Often a mix of students from different universities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Purpose built for students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Cons: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More expensive than standard halls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Not a registered university building (ie. your uni may not be able to help if something goes wrong (although they will be able to help/advise)</a:t>
                      </a:r>
                      <a:endParaRPr sz="1100" u="none" cap="none" strike="noStrike"/>
                    </a:p>
                  </a:txBody>
                  <a:tcPr marT="91425" marB="91425" marR="91425" marL="91425">
                    <a:solidFill>
                      <a:srgbClr val="FCE5CD"/>
                    </a:solidFill>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Private House</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Pros: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More independence</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More likely to get involved in clubs and societies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Chance to choose who you live with</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Cons: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Will need to sort out your own bills etc</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Can be difficult to organise as not managed by the university (although they will be able to help/advise)</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Can work out to be more expensive</a:t>
                      </a:r>
                      <a:endParaRPr sz="1100" u="none" cap="none" strike="noStrike"/>
                    </a:p>
                  </a:txBody>
                  <a:tcPr marT="91425" marB="91425" marR="91425" marL="91425">
                    <a:solidFill>
                      <a:srgbClr val="D9EAD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t>Living at Home</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Pros: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No rent/bills to pay</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No need to leave family</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More likely to get involved in clubs and societies</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GB" sz="1100" u="none" cap="none" strike="noStrike"/>
                        <a:t>Cons:</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Less independence</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Can limit the amount of new people that you meet</a:t>
                      </a:r>
                      <a:endParaRPr sz="1100" u="none" cap="none" strike="noStrike"/>
                    </a:p>
                    <a:p>
                      <a:pPr indent="-298450" lvl="0" marL="457200" marR="0" rtl="0" algn="l">
                        <a:lnSpc>
                          <a:spcPct val="100000"/>
                        </a:lnSpc>
                        <a:spcBef>
                          <a:spcPts val="0"/>
                        </a:spcBef>
                        <a:spcAft>
                          <a:spcPts val="0"/>
                        </a:spcAft>
                        <a:buClr>
                          <a:srgbClr val="000000"/>
                        </a:buClr>
                        <a:buSzPts val="1100"/>
                        <a:buFont typeface="Arial"/>
                        <a:buChar char="●"/>
                      </a:pPr>
                      <a:r>
                        <a:rPr lang="en-GB" sz="1100" u="none" cap="none" strike="noStrike"/>
                        <a:t>Can mean a lot of travel to university sites as unlikely to be easily located</a:t>
                      </a:r>
                      <a:endParaRPr sz="1100" u="none" cap="none" strike="noStrike"/>
                    </a:p>
                  </a:txBody>
                  <a:tcPr marT="91425" marB="91425" marR="91425" marL="91425">
                    <a:solidFill>
                      <a:srgbClr val="F4CCCC"/>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4"/>
          <p:cNvSpPr txBox="1"/>
          <p:nvPr>
            <p:ph type="title"/>
          </p:nvPr>
        </p:nvSpPr>
        <p:spPr>
          <a:xfrm>
            <a:off x="311700" y="89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Halls of Residence	</a:t>
            </a:r>
            <a:endParaRPr/>
          </a:p>
        </p:txBody>
      </p:sp>
      <p:sp>
        <p:nvSpPr>
          <p:cNvPr id="77" name="Google Shape;77;p4"/>
          <p:cNvSpPr txBox="1"/>
          <p:nvPr>
            <p:ph idx="1" type="body"/>
          </p:nvPr>
        </p:nvSpPr>
        <p:spPr>
          <a:xfrm>
            <a:off x="311700" y="662500"/>
            <a:ext cx="8520600" cy="4033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Most popular option for first year students.</a:t>
            </a:r>
            <a:endParaRPr/>
          </a:p>
          <a:p>
            <a:pPr indent="-342900" lvl="0" marL="457200" rtl="0" algn="l">
              <a:lnSpc>
                <a:spcPct val="115000"/>
              </a:lnSpc>
              <a:spcBef>
                <a:spcPts val="0"/>
              </a:spcBef>
              <a:spcAft>
                <a:spcPts val="0"/>
              </a:spcAft>
              <a:buSzPts val="1800"/>
              <a:buChar char="●"/>
            </a:pPr>
            <a:r>
              <a:rPr lang="en-GB"/>
              <a:t>Allocated through university (first years given priority).</a:t>
            </a:r>
            <a:endParaRPr/>
          </a:p>
          <a:p>
            <a:pPr indent="-342900" lvl="0" marL="457200" rtl="0" algn="l">
              <a:lnSpc>
                <a:spcPct val="115000"/>
              </a:lnSpc>
              <a:spcBef>
                <a:spcPts val="0"/>
              </a:spcBef>
              <a:spcAft>
                <a:spcPts val="0"/>
              </a:spcAft>
              <a:buSzPts val="1800"/>
              <a:buChar char="●"/>
            </a:pPr>
            <a:r>
              <a:rPr lang="en-GB"/>
              <a:t>Each university will have multiple options of halls to live in.</a:t>
            </a:r>
            <a:endParaRPr/>
          </a:p>
          <a:p>
            <a:pPr indent="-342900" lvl="0" marL="457200" rtl="0" algn="l">
              <a:lnSpc>
                <a:spcPct val="115000"/>
              </a:lnSpc>
              <a:spcBef>
                <a:spcPts val="0"/>
              </a:spcBef>
              <a:spcAft>
                <a:spcPts val="0"/>
              </a:spcAft>
              <a:buSzPts val="1800"/>
              <a:buChar char="●"/>
            </a:pPr>
            <a:r>
              <a:rPr lang="en-GB"/>
              <a:t>Price is often all inclusive of heatings/water/wifi etc.</a:t>
            </a:r>
            <a:endParaRPr/>
          </a:p>
          <a:p>
            <a:pPr indent="-342900" lvl="0" marL="457200" rtl="0" algn="l">
              <a:lnSpc>
                <a:spcPct val="115000"/>
              </a:lnSpc>
              <a:spcBef>
                <a:spcPts val="0"/>
              </a:spcBef>
              <a:spcAft>
                <a:spcPts val="0"/>
              </a:spcAft>
              <a:buSzPts val="1800"/>
              <a:buChar char="●"/>
            </a:pPr>
            <a:r>
              <a:rPr lang="en-GB"/>
              <a:t>Each university has a different system but many will ask you to select your top three choices.</a:t>
            </a:r>
            <a:endParaRPr/>
          </a:p>
          <a:p>
            <a:pPr indent="-342900" lvl="0" marL="457200" rtl="0" algn="l">
              <a:lnSpc>
                <a:spcPct val="115000"/>
              </a:lnSpc>
              <a:spcBef>
                <a:spcPts val="0"/>
              </a:spcBef>
              <a:spcAft>
                <a:spcPts val="0"/>
              </a:spcAft>
              <a:buSzPts val="1800"/>
              <a:buChar char="●"/>
            </a:pPr>
            <a:r>
              <a:rPr lang="en-GB"/>
              <a:t>Often shared accomodation with other first year students.</a:t>
            </a:r>
            <a:endParaRPr/>
          </a:p>
          <a:p>
            <a:pPr indent="-342900" lvl="0" marL="457200" rtl="0" algn="l">
              <a:lnSpc>
                <a:spcPct val="115000"/>
              </a:lnSpc>
              <a:spcBef>
                <a:spcPts val="0"/>
              </a:spcBef>
              <a:spcAft>
                <a:spcPts val="0"/>
              </a:spcAft>
              <a:buSzPts val="1800"/>
              <a:buChar char="●"/>
            </a:pPr>
            <a:r>
              <a:rPr lang="en-GB"/>
              <a:t>Often located close to the university.</a:t>
            </a:r>
            <a:endParaRPr/>
          </a:p>
          <a:p>
            <a:pPr indent="-342900" lvl="0" marL="457200" rtl="0" algn="l">
              <a:lnSpc>
                <a:spcPct val="115000"/>
              </a:lnSpc>
              <a:spcBef>
                <a:spcPts val="0"/>
              </a:spcBef>
              <a:spcAft>
                <a:spcPts val="0"/>
              </a:spcAft>
              <a:buSzPts val="1800"/>
              <a:buChar char="●"/>
            </a:pPr>
            <a:r>
              <a:rPr lang="en-GB"/>
              <a:t>En-suite/shared bathroom.</a:t>
            </a:r>
            <a:endParaRPr/>
          </a:p>
          <a:p>
            <a:pPr indent="-342900" lvl="0" marL="457200" rtl="0" algn="l">
              <a:lnSpc>
                <a:spcPct val="115000"/>
              </a:lnSpc>
              <a:spcBef>
                <a:spcPts val="0"/>
              </a:spcBef>
              <a:spcAft>
                <a:spcPts val="0"/>
              </a:spcAft>
              <a:buSzPts val="1800"/>
              <a:buChar char="●"/>
            </a:pPr>
            <a:r>
              <a:rPr lang="en-GB"/>
              <a:t>Catered/non catered.</a:t>
            </a:r>
            <a:endParaRPr/>
          </a:p>
          <a:p>
            <a:pPr indent="-342900" lvl="0" marL="457200" rtl="0" algn="l">
              <a:lnSpc>
                <a:spcPct val="115000"/>
              </a:lnSpc>
              <a:spcBef>
                <a:spcPts val="0"/>
              </a:spcBef>
              <a:spcAft>
                <a:spcPts val="0"/>
              </a:spcAft>
              <a:buSzPts val="1800"/>
              <a:buChar char="●"/>
            </a:pPr>
            <a:r>
              <a:rPr lang="en-GB"/>
              <a:t>Often shared communal space.</a:t>
            </a:r>
            <a:endParaRPr/>
          </a:p>
          <a:p>
            <a:pPr indent="-342900" lvl="0" marL="457200" rtl="0" algn="l">
              <a:lnSpc>
                <a:spcPct val="115000"/>
              </a:lnSpc>
              <a:spcBef>
                <a:spcPts val="0"/>
              </a:spcBef>
              <a:spcAft>
                <a:spcPts val="0"/>
              </a:spcAft>
              <a:buSzPts val="1800"/>
              <a:buChar char="●"/>
            </a:pPr>
            <a:r>
              <a:rPr lang="en-GB"/>
              <a:t>It is crucial that you do your research before selecting the right one for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5"/>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Halls of Residence example 1: Brighton</a:t>
            </a:r>
            <a:endParaRPr/>
          </a:p>
        </p:txBody>
      </p:sp>
      <p:sp>
        <p:nvSpPr>
          <p:cNvPr id="83" name="Google Shape;83;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Brighton University offer 26 options for accomodation </a:t>
            </a:r>
            <a:endParaRPr/>
          </a:p>
        </p:txBody>
      </p:sp>
      <p:pic>
        <p:nvPicPr>
          <p:cNvPr id="84" name="Google Shape;84;p5"/>
          <p:cNvPicPr preferRelativeResize="0"/>
          <p:nvPr/>
        </p:nvPicPr>
        <p:blipFill rotWithShape="1">
          <a:blip r:embed="rId3">
            <a:alphaModFix/>
          </a:blip>
          <a:srcRect b="9488" l="15191" r="19039" t="31756"/>
          <a:stretch/>
        </p:blipFill>
        <p:spPr>
          <a:xfrm>
            <a:off x="549450" y="1648350"/>
            <a:ext cx="6013474" cy="3021999"/>
          </a:xfrm>
          <a:prstGeom prst="rect">
            <a:avLst/>
          </a:prstGeom>
          <a:noFill/>
          <a:ln>
            <a:noFill/>
          </a:ln>
        </p:spPr>
      </p:pic>
      <p:pic>
        <p:nvPicPr>
          <p:cNvPr id="85" name="Google Shape;85;p5"/>
          <p:cNvPicPr preferRelativeResize="0"/>
          <p:nvPr/>
        </p:nvPicPr>
        <p:blipFill rotWithShape="1">
          <a:blip r:embed="rId4">
            <a:alphaModFix/>
          </a:blip>
          <a:srcRect b="9582" l="17197" r="17039" t="31661"/>
          <a:stretch/>
        </p:blipFill>
        <p:spPr>
          <a:xfrm>
            <a:off x="774675" y="1648350"/>
            <a:ext cx="6013474" cy="3021999"/>
          </a:xfrm>
          <a:prstGeom prst="rect">
            <a:avLst/>
          </a:prstGeom>
          <a:noFill/>
          <a:ln>
            <a:noFill/>
          </a:ln>
        </p:spPr>
      </p:pic>
      <p:pic>
        <p:nvPicPr>
          <p:cNvPr id="86" name="Google Shape;86;p5"/>
          <p:cNvPicPr preferRelativeResize="0"/>
          <p:nvPr/>
        </p:nvPicPr>
        <p:blipFill rotWithShape="1">
          <a:blip r:embed="rId5">
            <a:alphaModFix/>
          </a:blip>
          <a:srcRect b="9033" l="17256" r="18159" t="30823"/>
          <a:stretch/>
        </p:blipFill>
        <p:spPr>
          <a:xfrm>
            <a:off x="774675" y="1612600"/>
            <a:ext cx="5905776" cy="3093501"/>
          </a:xfrm>
          <a:prstGeom prst="rect">
            <a:avLst/>
          </a:prstGeom>
          <a:noFill/>
          <a:ln>
            <a:noFill/>
          </a:ln>
        </p:spPr>
      </p:pic>
      <p:sp>
        <p:nvSpPr>
          <p:cNvPr id="87" name="Google Shape;87;p5"/>
          <p:cNvSpPr txBox="1"/>
          <p:nvPr/>
        </p:nvSpPr>
        <p:spPr>
          <a:xfrm>
            <a:off x="676800" y="4703625"/>
            <a:ext cx="8155500" cy="16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Proxima Nova"/>
                <a:ea typeface="Proxima Nova"/>
                <a:cs typeface="Proxima Nova"/>
                <a:sym typeface="Proxima Nova"/>
                <a:hlinkClick r:id="rId6"/>
              </a:rPr>
              <a:t>https://www.brighton.ac.uk/accommodation-and-locations/university-accommodation/index.aspx</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a:t>Halls of Residence example 2: Manchester </a:t>
            </a:r>
            <a:endParaRPr/>
          </a:p>
        </p:txBody>
      </p:sp>
      <p:sp>
        <p:nvSpPr>
          <p:cNvPr id="93" name="Google Shape;93;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Manchester have campus options for halls of residence and 7-8 options in each campus (some for post-grad students only).</a:t>
            </a:r>
            <a:endParaRPr/>
          </a:p>
        </p:txBody>
      </p:sp>
      <p:pic>
        <p:nvPicPr>
          <p:cNvPr id="94" name="Google Shape;94;p6"/>
          <p:cNvPicPr preferRelativeResize="0"/>
          <p:nvPr/>
        </p:nvPicPr>
        <p:blipFill rotWithShape="1">
          <a:blip r:embed="rId3">
            <a:alphaModFix/>
          </a:blip>
          <a:srcRect b="29155" l="3409" r="4423" t="28656"/>
          <a:stretch/>
        </p:blipFill>
        <p:spPr>
          <a:xfrm>
            <a:off x="358287" y="1957875"/>
            <a:ext cx="8427427" cy="216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7"/>
          <p:cNvPicPr preferRelativeResize="0"/>
          <p:nvPr/>
        </p:nvPicPr>
        <p:blipFill rotWithShape="1">
          <a:blip r:embed="rId3">
            <a:alphaModFix/>
          </a:blip>
          <a:srcRect b="13506" l="2536" r="2801" t="14180"/>
          <a:stretch/>
        </p:blipFill>
        <p:spPr>
          <a:xfrm>
            <a:off x="370850" y="838450"/>
            <a:ext cx="8142523" cy="3498849"/>
          </a:xfrm>
          <a:prstGeom prst="rect">
            <a:avLst/>
          </a:prstGeom>
          <a:noFill/>
          <a:ln>
            <a:noFill/>
          </a:ln>
        </p:spPr>
      </p:pic>
      <p:pic>
        <p:nvPicPr>
          <p:cNvPr id="100" name="Google Shape;100;p7"/>
          <p:cNvPicPr preferRelativeResize="0"/>
          <p:nvPr/>
        </p:nvPicPr>
        <p:blipFill rotWithShape="1">
          <a:blip r:embed="rId4">
            <a:alphaModFix/>
          </a:blip>
          <a:srcRect b="7347" l="2391" r="3445" t="14891"/>
          <a:stretch/>
        </p:blipFill>
        <p:spPr>
          <a:xfrm>
            <a:off x="266925" y="725275"/>
            <a:ext cx="8610125" cy="3999599"/>
          </a:xfrm>
          <a:prstGeom prst="rect">
            <a:avLst/>
          </a:prstGeom>
          <a:noFill/>
          <a:ln>
            <a:noFill/>
          </a:ln>
        </p:spPr>
      </p:pic>
      <p:pic>
        <p:nvPicPr>
          <p:cNvPr id="101" name="Google Shape;101;p7"/>
          <p:cNvPicPr preferRelativeResize="0"/>
          <p:nvPr/>
        </p:nvPicPr>
        <p:blipFill rotWithShape="1">
          <a:blip r:embed="rId5">
            <a:alphaModFix/>
          </a:blip>
          <a:srcRect b="7300" l="2977" r="4266" t="14937"/>
          <a:stretch/>
        </p:blipFill>
        <p:spPr>
          <a:xfrm>
            <a:off x="331363" y="725275"/>
            <a:ext cx="8481250" cy="3999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8"/>
          <p:cNvSpPr txBox="1"/>
          <p:nvPr>
            <p:ph idx="1" type="body"/>
          </p:nvPr>
        </p:nvSpPr>
        <p:spPr>
          <a:xfrm>
            <a:off x="311700" y="2273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GB"/>
              <a:t>You can see how much variety there is just from the few examples shown. Spend some time looking at your choice of universities and what each offer you.</a:t>
            </a:r>
            <a:endParaRPr b="1"/>
          </a:p>
          <a:p>
            <a:pPr indent="0" lvl="0" marL="0" rtl="0" algn="l">
              <a:lnSpc>
                <a:spcPct val="115000"/>
              </a:lnSpc>
              <a:spcBef>
                <a:spcPts val="1600"/>
              </a:spcBef>
              <a:spcAft>
                <a:spcPts val="0"/>
              </a:spcAft>
              <a:buSzPts val="1800"/>
              <a:buNone/>
            </a:pPr>
            <a:r>
              <a:rPr lang="en-GB"/>
              <a:t>Think about:</a:t>
            </a:r>
            <a:endParaRPr/>
          </a:p>
          <a:p>
            <a:pPr indent="-342900" lvl="0" marL="457200" rtl="0" algn="l">
              <a:lnSpc>
                <a:spcPct val="115000"/>
              </a:lnSpc>
              <a:spcBef>
                <a:spcPts val="1600"/>
              </a:spcBef>
              <a:spcAft>
                <a:spcPts val="0"/>
              </a:spcAft>
              <a:buSzPts val="1800"/>
              <a:buChar char="-"/>
            </a:pPr>
            <a:r>
              <a:rPr lang="en-GB"/>
              <a:t>Catered/non catered?</a:t>
            </a:r>
            <a:endParaRPr/>
          </a:p>
          <a:p>
            <a:pPr indent="-342900" lvl="0" marL="457200" rtl="0" algn="l">
              <a:lnSpc>
                <a:spcPct val="115000"/>
              </a:lnSpc>
              <a:spcBef>
                <a:spcPts val="0"/>
              </a:spcBef>
              <a:spcAft>
                <a:spcPts val="0"/>
              </a:spcAft>
              <a:buSzPts val="1800"/>
              <a:buChar char="-"/>
            </a:pPr>
            <a:r>
              <a:rPr lang="en-GB"/>
              <a:t>Shared bedroom?</a:t>
            </a:r>
            <a:endParaRPr/>
          </a:p>
          <a:p>
            <a:pPr indent="-342900" lvl="0" marL="457200" rtl="0" algn="l">
              <a:lnSpc>
                <a:spcPct val="115000"/>
              </a:lnSpc>
              <a:spcBef>
                <a:spcPts val="0"/>
              </a:spcBef>
              <a:spcAft>
                <a:spcPts val="0"/>
              </a:spcAft>
              <a:buSzPts val="1800"/>
              <a:buChar char="-"/>
            </a:pPr>
            <a:r>
              <a:rPr lang="en-GB"/>
              <a:t>Shared bathroom?</a:t>
            </a:r>
            <a:endParaRPr/>
          </a:p>
          <a:p>
            <a:pPr indent="-342900" lvl="0" marL="457200" rtl="0" algn="l">
              <a:lnSpc>
                <a:spcPct val="115000"/>
              </a:lnSpc>
              <a:spcBef>
                <a:spcPts val="0"/>
              </a:spcBef>
              <a:spcAft>
                <a:spcPts val="0"/>
              </a:spcAft>
              <a:buSzPts val="1800"/>
              <a:buChar char="-"/>
            </a:pPr>
            <a:r>
              <a:rPr lang="en-GB"/>
              <a:t>Location?</a:t>
            </a:r>
            <a:endParaRPr/>
          </a:p>
          <a:p>
            <a:pPr indent="-342900" lvl="0" marL="457200" rtl="0" algn="l">
              <a:lnSpc>
                <a:spcPct val="115000"/>
              </a:lnSpc>
              <a:spcBef>
                <a:spcPts val="0"/>
              </a:spcBef>
              <a:spcAft>
                <a:spcPts val="0"/>
              </a:spcAft>
              <a:buSzPts val="1800"/>
              <a:buChar char="-"/>
            </a:pPr>
            <a:r>
              <a:rPr lang="en-GB"/>
              <a:t>Cost per week?</a:t>
            </a:r>
            <a:endParaRPr/>
          </a:p>
          <a:p>
            <a:pPr indent="-342900" lvl="0" marL="457200" rtl="0" algn="l">
              <a:lnSpc>
                <a:spcPct val="115000"/>
              </a:lnSpc>
              <a:spcBef>
                <a:spcPts val="0"/>
              </a:spcBef>
              <a:spcAft>
                <a:spcPts val="0"/>
              </a:spcAft>
              <a:buSzPts val="1800"/>
              <a:buChar char="-"/>
            </a:pPr>
            <a:r>
              <a:rPr lang="en-GB"/>
              <a:t>Mix of students (ie. is it just for undergraduate or will post graduates be there too?</a:t>
            </a:r>
            <a:endParaRPr/>
          </a:p>
          <a:p>
            <a:pPr indent="-342900" lvl="0" marL="457200" rtl="0" algn="l">
              <a:lnSpc>
                <a:spcPct val="115000"/>
              </a:lnSpc>
              <a:spcBef>
                <a:spcPts val="0"/>
              </a:spcBef>
              <a:spcAft>
                <a:spcPts val="0"/>
              </a:spcAft>
              <a:buSzPts val="1800"/>
              <a:buChar char="-"/>
            </a:pPr>
            <a:r>
              <a:rPr lang="en-GB"/>
              <a:t>Extra facilities?</a:t>
            </a:r>
            <a:endParaRPr/>
          </a:p>
          <a:p>
            <a:pPr indent="-342900" lvl="0" marL="457200" rtl="0" algn="l">
              <a:lnSpc>
                <a:spcPct val="115000"/>
              </a:lnSpc>
              <a:spcBef>
                <a:spcPts val="0"/>
              </a:spcBef>
              <a:spcAft>
                <a:spcPts val="0"/>
              </a:spcAft>
              <a:buSzPts val="1800"/>
              <a:buChar char="-"/>
            </a:pPr>
            <a:r>
              <a:rPr lang="en-GB"/>
              <a:t>Insurance?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9"/>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When to apply for halls of residence?</a:t>
            </a:r>
            <a:endParaRPr/>
          </a:p>
        </p:txBody>
      </p:sp>
      <p:sp>
        <p:nvSpPr>
          <p:cNvPr id="112" name="Google Shape;112;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Each university will run a different system so it is </a:t>
            </a:r>
            <a:r>
              <a:rPr b="1" lang="en-GB"/>
              <a:t>essential</a:t>
            </a:r>
            <a:r>
              <a:rPr lang="en-GB"/>
              <a:t> that you check the website and your emails to see their deadlines.</a:t>
            </a:r>
            <a:endParaRPr/>
          </a:p>
          <a:p>
            <a:pPr indent="-342900" lvl="0" marL="457200" rtl="0" algn="l">
              <a:lnSpc>
                <a:spcPct val="115000"/>
              </a:lnSpc>
              <a:spcBef>
                <a:spcPts val="0"/>
              </a:spcBef>
              <a:spcAft>
                <a:spcPts val="0"/>
              </a:spcAft>
              <a:buSzPts val="1800"/>
              <a:buChar char="●"/>
            </a:pPr>
            <a:r>
              <a:rPr lang="en-GB"/>
              <a:t>In many cases you will be able to apply now if you have selected your firm choice of university.</a:t>
            </a:r>
            <a:endParaRPr/>
          </a:p>
          <a:p>
            <a:pPr indent="-342900" lvl="0" marL="457200" rtl="0" algn="l">
              <a:lnSpc>
                <a:spcPct val="115000"/>
              </a:lnSpc>
              <a:spcBef>
                <a:spcPts val="0"/>
              </a:spcBef>
              <a:spcAft>
                <a:spcPts val="0"/>
              </a:spcAft>
              <a:buSzPts val="1800"/>
              <a:buChar char="●"/>
            </a:pPr>
            <a:r>
              <a:rPr lang="en-GB"/>
              <a:t>You will often be asked for a first, second and third choice. </a:t>
            </a:r>
            <a:endParaRPr/>
          </a:p>
          <a:p>
            <a:pPr indent="-342900" lvl="0" marL="457200" rtl="0" algn="l">
              <a:lnSpc>
                <a:spcPct val="115000"/>
              </a:lnSpc>
              <a:spcBef>
                <a:spcPts val="0"/>
              </a:spcBef>
              <a:spcAft>
                <a:spcPts val="0"/>
              </a:spcAft>
              <a:buSzPts val="1800"/>
              <a:buChar char="●"/>
            </a:pPr>
            <a:r>
              <a:rPr lang="en-GB"/>
              <a:t>For your insurance choice, many universities will set up a waiting list system or similar (check their website for definite details) with priority being given to ‘firm choice’ students. If you get into your insurance rather than your firm following results day, don’t worry there will be plenty of other students in the same positions and a team of staff who will help you secure accomodation.</a:t>
            </a:r>
            <a:endParaRPr/>
          </a:p>
          <a:p>
            <a:pPr indent="-342900" lvl="0" marL="457200" rtl="0" algn="l">
              <a:lnSpc>
                <a:spcPct val="115000"/>
              </a:lnSpc>
              <a:spcBef>
                <a:spcPts val="0"/>
              </a:spcBef>
              <a:spcAft>
                <a:spcPts val="0"/>
              </a:spcAft>
              <a:buSzPts val="1800"/>
              <a:buChar char="●"/>
            </a:pPr>
            <a:r>
              <a:rPr lang="en-GB"/>
              <a:t>**If you are staying in London for uni, most universities will give priority to students who don’t have family in the city.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